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7"/>
  </p:notesMasterIdLst>
  <p:sldIdLst>
    <p:sldId id="274" r:id="rId3"/>
    <p:sldId id="275" r:id="rId4"/>
    <p:sldId id="287" r:id="rId5"/>
    <p:sldId id="291" r:id="rId6"/>
    <p:sldId id="288" r:id="rId7"/>
    <p:sldId id="277" r:id="rId8"/>
    <p:sldId id="278" r:id="rId9"/>
    <p:sldId id="280" r:id="rId10"/>
    <p:sldId id="281" r:id="rId11"/>
    <p:sldId id="283" r:id="rId12"/>
    <p:sldId id="292" r:id="rId13"/>
    <p:sldId id="293" r:id="rId14"/>
    <p:sldId id="294" r:id="rId15"/>
    <p:sldId id="285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568" autoAdjust="0"/>
  </p:normalViewPr>
  <p:slideViewPr>
    <p:cSldViewPr>
      <p:cViewPr>
        <p:scale>
          <a:sx n="110" d="100"/>
          <a:sy n="110" d="100"/>
        </p:scale>
        <p:origin x="-191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792947876361569E-2"/>
          <c:y val="0.17960050782786863"/>
          <c:w val="0.57702711390267214"/>
          <c:h val="0.440444033537512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6070258478724358E-2"/>
                  <c:y val="-0.24752535551316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553862127041554E-2"/>
                  <c:y val="-0.198535962234517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2000</c:v>
                </c:pt>
                <c:pt idx="1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9732608"/>
        <c:axId val="129734144"/>
        <c:axId val="0"/>
      </c:bar3DChart>
      <c:catAx>
        <c:axId val="12973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9734144"/>
        <c:crosses val="autoZero"/>
        <c:auto val="1"/>
        <c:lblAlgn val="ctr"/>
        <c:lblOffset val="100"/>
        <c:noMultiLvlLbl val="0"/>
      </c:catAx>
      <c:valAx>
        <c:axId val="12973414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2973260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05893617817159"/>
          <c:y val="0.42583230968985836"/>
          <c:w val="0.33220638728749158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1728130506937671E-2"/>
                  <c:y val="-0.3697190502254180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60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888774829338448E-2"/>
                  <c:y val="-0.2540376085592314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30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600</c:v>
                </c:pt>
                <c:pt idx="1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38316800"/>
        <c:axId val="138322688"/>
        <c:axId val="0"/>
      </c:bar3DChart>
      <c:catAx>
        <c:axId val="13831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38322688"/>
        <c:crosses val="autoZero"/>
        <c:auto val="1"/>
        <c:lblAlgn val="ctr"/>
        <c:lblOffset val="100"/>
        <c:noMultiLvlLbl val="0"/>
      </c:catAx>
      <c:valAx>
        <c:axId val="13832268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3831680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268058478331542"/>
          <c:y val="0.19588172842255511"/>
          <c:w val="0.28588854009593795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76064442937215E-2"/>
          <c:y val="0.5148468873383194"/>
          <c:w val="0.57702711390267214"/>
          <c:h val="0.4404440335375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4.100712712011333E-3"/>
                  <c:y val="-6.034637588777935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66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379963435770097E-3"/>
                  <c:y val="-6.888656556119598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265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66</c:v>
                </c:pt>
                <c:pt idx="1">
                  <c:v>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919616"/>
        <c:axId val="127921152"/>
      </c:barChart>
      <c:catAx>
        <c:axId val="12791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921152"/>
        <c:crosses val="autoZero"/>
        <c:auto val="1"/>
        <c:lblAlgn val="ctr"/>
        <c:lblOffset val="100"/>
        <c:noMultiLvlLbl val="0"/>
      </c:catAx>
      <c:valAx>
        <c:axId val="1279211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27919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625958397313079"/>
          <c:y val="0.30811044912829522"/>
          <c:w val="0.1507678136192514"/>
          <c:h val="0.1352641181742384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76064442937215E-2"/>
          <c:y val="0.5148468873383194"/>
          <c:w val="0.57702711390267214"/>
          <c:h val="0.4404440335375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6.3765979531320803E-4"/>
                  <c:y val="-5.028030503948393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110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604184346567761E-3"/>
                  <c:y val="-6.598074694051872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247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110</c:v>
                </c:pt>
                <c:pt idx="1">
                  <c:v>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927040"/>
        <c:axId val="127928576"/>
      </c:barChart>
      <c:catAx>
        <c:axId val="127927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928576"/>
        <c:crosses val="autoZero"/>
        <c:auto val="1"/>
        <c:lblAlgn val="ctr"/>
        <c:lblOffset val="100"/>
        <c:noMultiLvlLbl val="0"/>
      </c:catAx>
      <c:valAx>
        <c:axId val="1279285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27927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347331870480001"/>
          <c:y val="6.0547072592134918E-2"/>
          <c:w val="0.15443110445426442"/>
          <c:h val="0.3044001248175713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76064442937215E-2"/>
          <c:y val="0.5148468873383194"/>
          <c:w val="0.57702711390267214"/>
          <c:h val="0.4404440335375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-1.3675311926988093E-2"/>
                  <c:y val="-6.3209543967673712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5255328764463E-2"/>
                  <c:y val="-0.1694180505032920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36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8452992"/>
        <c:axId val="138454528"/>
      </c:barChart>
      <c:catAx>
        <c:axId val="13845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454528"/>
        <c:crosses val="autoZero"/>
        <c:auto val="1"/>
        <c:lblAlgn val="ctr"/>
        <c:lblOffset val="100"/>
        <c:noMultiLvlLbl val="0"/>
      </c:catAx>
      <c:valAx>
        <c:axId val="1384545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8452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625958397313079"/>
          <c:y val="0.30811044912829522"/>
          <c:w val="0.15443110445426442"/>
          <c:h val="0.3044002797706857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2.0972016638137022E-2"/>
                  <c:y val="-3.48282009069699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r>
                      <a:rPr lang="ru-RU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ru-RU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РИАЦ</c:v>
                </c:pt>
                <c:pt idx="1">
                  <c:v>Эксплуатирующие</c:v>
                </c:pt>
                <c:pt idx="2">
                  <c:v>Регистрации</c:v>
                </c:pt>
                <c:pt idx="3">
                  <c:v>Сервисные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211</c:v>
                </c:pt>
                <c:pt idx="2">
                  <c:v>365</c:v>
                </c:pt>
                <c:pt idx="3">
                  <c:v>141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75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8029056"/>
        <c:axId val="128030592"/>
        <c:axId val="0"/>
      </c:bar3DChart>
      <c:catAx>
        <c:axId val="12802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8030592"/>
        <c:crosses val="autoZero"/>
        <c:auto val="1"/>
        <c:lblAlgn val="ctr"/>
        <c:lblOffset val="100"/>
        <c:noMultiLvlLbl val="0"/>
      </c:catAx>
      <c:valAx>
        <c:axId val="12803059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28029056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937132289520166"/>
          <c:y val="0.6245506277392473"/>
          <c:w val="0.22394739535875696"/>
          <c:h val="0.1488945405036355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54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7667584"/>
        <c:axId val="127689856"/>
        <c:axId val="0"/>
      </c:bar3DChart>
      <c:catAx>
        <c:axId val="12766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7689856"/>
        <c:crosses val="autoZero"/>
        <c:auto val="1"/>
        <c:lblAlgn val="ctr"/>
        <c:lblOffset val="100"/>
        <c:noMultiLvlLbl val="0"/>
      </c:catAx>
      <c:valAx>
        <c:axId val="12768985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27667584"/>
        <c:crosses val="autoZero"/>
        <c:crossBetween val="between"/>
        <c:majorUnit val="500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56823629567698908"/>
          <c:y val="0.60241506936255151"/>
          <c:w val="0.36168138095484392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 cap="sq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noFill/>
        <a:ln w="12700">
          <a:solidFill>
            <a:srgbClr val="FFFF00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52774099781265E-2"/>
          <c:y val="0.3402395524332224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7347571581299695E-2"/>
                  <c:y val="-0.37086456349891594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42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30398990276125E-2"/>
                  <c:y val="-0.4006135165405963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31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21698864060642E-2"/>
                  <c:y val="-0.14686033320426087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4200</c:v>
                </c:pt>
                <c:pt idx="1">
                  <c:v>3100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6952192"/>
        <c:axId val="126953728"/>
        <c:axId val="0"/>
      </c:bar3DChart>
      <c:catAx>
        <c:axId val="12695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6953728"/>
        <c:crosses val="autoZero"/>
        <c:auto val="1"/>
        <c:lblAlgn val="ctr"/>
        <c:lblOffset val="100"/>
        <c:noMultiLvlLbl val="0"/>
      </c:catAx>
      <c:valAx>
        <c:axId val="126953728"/>
        <c:scaling>
          <c:orientation val="minMax"/>
          <c:min val="0"/>
        </c:scaling>
        <c:delete val="1"/>
        <c:axPos val="l"/>
        <c:numFmt formatCode="#,##0" sourceLinked="0"/>
        <c:majorTickMark val="none"/>
        <c:minorTickMark val="none"/>
        <c:tickLblPos val="nextTo"/>
        <c:crossAx val="12695219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060946780048118"/>
          <c:y val="0.10727742607369511"/>
          <c:w val="0.34161573122112115"/>
          <c:h val="0.20624751237460698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3532305596623E-2"/>
          <c:y val="0.37528187339374991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178825844477297E-2"/>
                  <c:y val="-0.39422611080593428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58</a:t>
                    </a:r>
                    <a:endParaRPr lang="en-US" dirty="0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17661527983115E-2"/>
                  <c:y val="-0.3814499197176747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32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129452278352724E-2"/>
                  <c:y val="-0.15549917633392329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</a:t>
                    </a:r>
                  </a:p>
                </c:rich>
              </c:tx>
              <c:spPr>
                <a:noFill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5800</c:v>
                </c:pt>
                <c:pt idx="1">
                  <c:v>3200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7095552"/>
        <c:axId val="127097088"/>
        <c:axId val="0"/>
      </c:bar3DChart>
      <c:catAx>
        <c:axId val="127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7097088"/>
        <c:crosses val="autoZero"/>
        <c:auto val="1"/>
        <c:lblAlgn val="ctr"/>
        <c:lblOffset val="100"/>
        <c:noMultiLvlLbl val="0"/>
      </c:catAx>
      <c:valAx>
        <c:axId val="12709708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2709555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350079411339585"/>
          <c:y val="0.10727732892897654"/>
          <c:w val="0.31115282038223996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0.00761</cdr:x>
      <cdr:y>0.68056</cdr:y>
    </cdr:from>
    <cdr:to>
      <cdr:x>1</cdr:x>
      <cdr:y>0.95833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16" y="3528392"/>
          <a:ext cx="9039188" cy="144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Юрий Александрович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Татурин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,</a:t>
          </a:r>
        </a:p>
        <a:p xmlns:a="http://schemas.openxmlformats.org/drawingml/2006/main">
          <a:pPr algn="ctr"/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Врио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начальника отдела надзорной и разрешительной деятельности по радиационной безопасности 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2B27-646C-42AC-827D-A41807513833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2750-4300-417B-8218-23E2E873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2847977"/>
            <a:ext cx="7772401" cy="70485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533775"/>
            <a:ext cx="7772401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9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1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1524001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6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1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49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5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2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44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8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10" Type="http://schemas.openxmlformats.org/officeDocument/2006/relationships/chart" Target="../charts/chart14.xml"/><Relationship Id="rId4" Type="http://schemas.openxmlformats.org/officeDocument/2006/relationships/image" Target="../media/image4.gif"/><Relationship Id="rId9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2908001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5706" y="2996952"/>
            <a:ext cx="914145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ОТДЕЛ НАДЗОРНОЙ И РАЗРЕШИТЕЛЬНОЙ ДЕЯТЕЛЬНОСТИ ПО РАДИАЦИОННОЙ БЕЗОПАСНОСТИ 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Sans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5846472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</a:t>
            </a:r>
          </a:p>
          <a:p>
            <a:pPr algn="just" defTabSz="9640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latin typeface="Times New Roman"/>
                <a:cs typeface="Times New Roman" pitchFamily="18" charset="0"/>
              </a:rPr>
              <a:t>	</a:t>
            </a: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Проблемные вопросы по направлению обеспечения безопасности на РИ:</a:t>
            </a:r>
          </a:p>
          <a:p>
            <a:pPr lvl="0" algn="just"/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Отсутствие у медицинских 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на удаленных территориях различных субъектов 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-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лицензий 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медицинских осмотров, у эксплуатирующих организаций -  лабораторий психофизиологического обследования.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2. Не проводится обучение (повышение квалификации) сотрудников организаций, оказывающих услуги эксплуатирующим организациям, в частности медицинским организациям, по проведению технического обслуживания гамма-терапевтических аппаратов импортного производства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предприятиях изготовителях.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4265783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нарушения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kern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документ, определяющий уровни физической защиты РОО (п.20, НП-034-15);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не представлены инструкции по самоохране (п.2, прил.3, НП-034-15);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Модель нарушителей, разработанная в организации, не согласована с территориальным органом безопасности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6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НП-034-15);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ведется журнал учета несанкционированных действий (п. 1.8. приложения № 2 НП-034-15).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4679358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</a:t>
            </a:r>
          </a:p>
          <a:p>
            <a:pPr algn="just" defTabSz="9640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нарушения УК РВ и РАО, выявляемые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kern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Нарушена периодичность проведения повышения квалификации должностных лиц, ответственных за организацию учета и контроля РВ и РАО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ворганизации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лиц, ответственных за учет и контроль РВ и РАО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83, 84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«НП-067-16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 положение по учету и контролю РВ в организации не в полной мере   соответствует  требованиям п. 15, НП-067-16;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учета ЗРИ и  РАО не в полной мере соответствуют  требованиям п. 74. НП-067-16 (перечень обязательных сведений в журналах учета приведен в Приложениях №№ 3, 6  НП-067-16).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2492990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нарушения РБ, выявляемые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kern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требований к обеспечению РБ на радиационных объектах продолжали оставаться порядок подготовки и допуска персонала к работе с РИ,  несвоевременная корректура документов по РБ в связи с изменениями нормативной базы и др.</a:t>
            </a:r>
          </a:p>
        </p:txBody>
      </p:sp>
    </p:spTree>
    <p:extLst>
      <p:ext uri="{BB962C8B-B14F-4D97-AF65-F5344CB8AC3E}">
        <p14:creationId xmlns:p14="http://schemas.microsoft.com/office/powerpoint/2010/main" val="23292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6306867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3781400" cy="39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97247" y="5174593"/>
            <a:ext cx="6963321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Врио</a:t>
            </a: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начальника отдела,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Татурин</a:t>
            </a: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Юрий Александрович, доклад закончил.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Спасибо за внимание!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05632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Лист № 1</a:t>
            </a:r>
          </a:p>
          <a:p>
            <a:pPr algn="ctr"/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соответствии с положением об отделе, утвержденного приказом руководителя Центрального МТУ по надзору за ЯРБ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11.01.2021 года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отдел осуществляет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полномочия в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сфере деятельности на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радиационно-опасных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объектах, расположенных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Москвы, Московской области,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 области, Орловской области, Рязанской области, Липецкой области, Тамбовской области, Белгородской области, Ивановской области, Ярославской области, Костромской области, </a:t>
            </a:r>
            <a:r>
              <a:rPr lang="ru-RU" sz="16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</a:t>
            </a:r>
            <a:r>
              <a:rPr lang="ru-RU" sz="16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Тверской области, Владимирской области, Смоленской области, Брянской области, Курской области, 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Севастополь, р. Крым, ДНР, ЛНР, Херсонской и Запорожской области путем проведения контрольно-надзорных мероприятий, а именно: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подготовки и проведения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(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инспекций)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юридическими лицами и индивидуальными предпринимателями требований законодательства Российской Федерации, нормативных правовых актов Российской Федерации, норм и правил в области использовании атомной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энергии: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норм и правил в области использования атомной энергии, условий действия лицензий на деятельность в области использования атомной энергии, разрешений на право ведения работ в области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условий действия лицензии при осуществлении заявленного вида деятельности;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  за радиационной и технической безопасностью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объектах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8738519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54572" y="5654941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2</a:t>
            </a:r>
          </a:p>
          <a:p>
            <a:pPr algn="just"/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физической защитой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радиационных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источников, пунктов хранения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 хранилищ радиоактивных отходов, за системами единого государственного учета и контроля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 веществ и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 отходов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международных обязательств Российской Федерации в области обеспечения безопасности при использовании атомной энергии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в пределах компетенции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законодательства Российской Федерации в области обращения с радиоактивными отходами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антитеррористической защищенности радиационных источников, пунктов хранения радиоактивных веществ, хранилищ радиоактивных отходов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выполнения требований защиты информации в части своей компетенции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требований технических регламентов в установленной сфере деятельности.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Осуществление деятельности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систематическому наблюдению за исполнением обязательных требований, анализу и прогнозированию состояния исполнения указанных требований при осуществлении юридическими лицами своей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7497"/>
            <a:ext cx="895365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отдела 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штату 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     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                      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 -              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/9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 –                                              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1 разряда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       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46502437"/>
              </p:ext>
            </p:extLst>
          </p:nvPr>
        </p:nvGraphicFramePr>
        <p:xfrm>
          <a:off x="2693543" y="1854116"/>
          <a:ext cx="375691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95736" y="148478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надзором отдела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находятся: 735 организации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941168"/>
            <a:ext cx="7571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осуществляет методическое сопровождение и проведение проверок в отношении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межрегиональных отделов инспекций по радиационной безопасности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662327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3716" y="2276870"/>
            <a:ext cx="4562183" cy="4016158"/>
            <a:chOff x="43716" y="860948"/>
            <a:chExt cx="3016116" cy="2928091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2128075"/>
                </p:ext>
              </p:extLst>
            </p:nvPr>
          </p:nvGraphicFramePr>
          <p:xfrm>
            <a:off x="43716" y="860948"/>
            <a:ext cx="3016116" cy="2928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185283" y="2101205"/>
              <a:ext cx="1662002" cy="469870"/>
              <a:chOff x="-74123" y="1580129"/>
              <a:chExt cx="1198319" cy="35240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-74123" y="1747407"/>
                <a:ext cx="551515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75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8424" y="1580129"/>
                <a:ext cx="575772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92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14144" y="1033981"/>
              <a:ext cx="2945688" cy="3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КОЛИЧЕСТВО ПРОВЕДЕННЫХ ПРОВЕРОК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(ИНСПЕКЦИЙ)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99297" y="2290520"/>
            <a:ext cx="4498004" cy="4016156"/>
            <a:chOff x="6114675" y="961637"/>
            <a:chExt cx="3016116" cy="2898761"/>
          </a:xfrm>
        </p:grpSpPr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7289751"/>
                </p:ext>
              </p:extLst>
            </p:nvPr>
          </p:nvGraphicFramePr>
          <p:xfrm>
            <a:off x="6114675" y="961637"/>
            <a:ext cx="3016116" cy="2898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" name="TextBox 99">
              <a:hlinkClick r:id="" action="ppaction://noaction"/>
            </p:cNvPr>
            <p:cNvSpPr txBox="1"/>
            <p:nvPr/>
          </p:nvSpPr>
          <p:spPr>
            <a:xfrm>
              <a:off x="6214601" y="1005230"/>
              <a:ext cx="2879228" cy="37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ВЫДАНО ПРЕДПИСАНИЙ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(ПУНКТОВ ПРЕДПИСАНИЙ)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265830" y="1974248"/>
              <a:ext cx="1537475" cy="580419"/>
              <a:chOff x="2078303" y="1448985"/>
              <a:chExt cx="1108534" cy="43531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078303" y="1701027"/>
                <a:ext cx="551515" cy="18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54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108)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42423" y="1448985"/>
                <a:ext cx="544414" cy="18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85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207)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942613" y="1556792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 РБ 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Ростехнадзора за 2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квартал 2022 г.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2 квартал 2023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2967" y="1944001"/>
            <a:ext cx="4392488" cy="4349027"/>
            <a:chOff x="35496" y="860951"/>
            <a:chExt cx="4392488" cy="588041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496" y="860951"/>
              <a:ext cx="4392488" cy="5880417"/>
              <a:chOff x="3125214" y="860951"/>
              <a:chExt cx="3016116" cy="2952328"/>
            </a:xfrm>
          </p:grpSpPr>
          <p:graphicFrame>
            <p:nvGraphicFramePr>
              <p:cNvPr id="13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4337229"/>
                  </p:ext>
                </p:extLst>
              </p:nvPr>
            </p:nvGraphicFramePr>
            <p:xfrm>
              <a:off x="3125214" y="860951"/>
              <a:ext cx="3016116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4" name="TextBox 99">
                <a:hlinkClick r:id="" action="ppaction://noaction"/>
              </p:cNvPr>
              <p:cNvSpPr txBox="1"/>
              <p:nvPr/>
            </p:nvSpPr>
            <p:spPr>
              <a:xfrm>
                <a:off x="3166285" y="930301"/>
                <a:ext cx="2879228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 2 КВАРТАЛЕ</a:t>
                </a:r>
                <a:r>
                  <a:rPr kumimoji="0" lang="ru-RU" sz="1200" b="1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2023 ГОДА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50245" y="4953942"/>
              <a:ext cx="4193133" cy="49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480938" y="1918986"/>
            <a:ext cx="4663062" cy="4349027"/>
            <a:chOff x="4516609" y="913084"/>
            <a:chExt cx="4663062" cy="588041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516609" y="913084"/>
              <a:ext cx="4663062" cy="5880417"/>
              <a:chOff x="4517260" y="887125"/>
              <a:chExt cx="4703158" cy="2952328"/>
            </a:xfrm>
          </p:grpSpPr>
          <p:graphicFrame>
            <p:nvGraphicFramePr>
              <p:cNvPr id="18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6104715"/>
                  </p:ext>
                </p:extLst>
              </p:nvPr>
            </p:nvGraphicFramePr>
            <p:xfrm>
              <a:off x="4517260" y="887125"/>
              <a:ext cx="4703158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9" name="TextBox 99">
                <a:hlinkClick r:id="" action="ppaction://noaction"/>
              </p:cNvPr>
              <p:cNvSpPr txBox="1"/>
              <p:nvPr/>
            </p:nvSpPr>
            <p:spPr>
              <a:xfrm>
                <a:off x="4634309" y="939663"/>
                <a:ext cx="4193133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 2 КВАРТАЛЕ 2022 ГОДА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48733" y="4953942"/>
              <a:ext cx="4193133" cy="49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85791" y="1313115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 РБ  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Ростехнадзора за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2 квартал 2022 г.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2 квартал 2023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370382"/>
            <a:ext cx="4412096" cy="4925556"/>
            <a:chOff x="5996545" y="3825009"/>
            <a:chExt cx="4412096" cy="291367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024373" y="3825009"/>
              <a:ext cx="4384268" cy="2913670"/>
              <a:chOff x="6024373" y="3825009"/>
              <a:chExt cx="4384268" cy="2913670"/>
            </a:xfrm>
          </p:grpSpPr>
          <p:graphicFrame>
            <p:nvGraphicFramePr>
              <p:cNvPr id="17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57679491"/>
                  </p:ext>
                </p:extLst>
              </p:nvPr>
            </p:nvGraphicFramePr>
            <p:xfrm>
              <a:off x="6024373" y="3825009"/>
              <a:ext cx="4384268" cy="2913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603006" y="5377014"/>
                <a:ext cx="764921" cy="138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5996545" y="3886931"/>
              <a:ext cx="435597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ВОЗБУЖДЕНО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ДЕЛ ОБ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АДМИНИСТРАТИВНЫХ ПРАВОНАРУШЕНИЯХ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392637" y="1367496"/>
            <a:ext cx="4675920" cy="4912871"/>
            <a:chOff x="4392335" y="3788706"/>
            <a:chExt cx="4716016" cy="2891093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7490132"/>
                </p:ext>
              </p:extLst>
            </p:nvPr>
          </p:nvGraphicFramePr>
          <p:xfrm>
            <a:off x="4392335" y="3788706"/>
            <a:ext cx="4716016" cy="28910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TextBox 99">
              <a:hlinkClick r:id="" action="ppaction://noaction"/>
            </p:cNvPr>
            <p:cNvSpPr txBox="1"/>
            <p:nvPr/>
          </p:nvSpPr>
          <p:spPr>
            <a:xfrm>
              <a:off x="4539145" y="3869334"/>
              <a:ext cx="4536870" cy="43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ОБЩАЯ СУММА  ШТРАФОВ ПО АДМИНИСТРАТИВНЫМ ПРАВОНАРУШЕНИЯМ (ТЫС.РУБ.)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483111"/>
              </p:ext>
            </p:extLst>
          </p:nvPr>
        </p:nvGraphicFramePr>
        <p:xfrm>
          <a:off x="-727" y="1772816"/>
          <a:ext cx="4544332" cy="442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57491" y="1367497"/>
            <a:ext cx="465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КОЛИЧЕСТВО ВЫДАННЫХ РАЗРЕШЕНИЙ 2кв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8222"/>
              </p:ext>
            </p:extLst>
          </p:nvPr>
        </p:nvGraphicFramePr>
        <p:xfrm>
          <a:off x="4716015" y="1824573"/>
          <a:ext cx="4436535" cy="196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TextBox 99">
            <a:hlinkClick r:id="" action="ppaction://noaction"/>
          </p:cNvPr>
          <p:cNvSpPr txBox="1"/>
          <p:nvPr/>
        </p:nvSpPr>
        <p:spPr>
          <a:xfrm>
            <a:off x="4451471" y="1381397"/>
            <a:ext cx="465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КОЛИЧЕСТВО ПОДАННЫХ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ЗАЯВЛЕНИЙ  2кв </a:t>
            </a:r>
          </a:p>
        </p:txBody>
      </p:sp>
      <p:graphicFrame>
        <p:nvGraphicFramePr>
          <p:cNvPr id="1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488896"/>
              </p:ext>
            </p:extLst>
          </p:nvPr>
        </p:nvGraphicFramePr>
        <p:xfrm>
          <a:off x="4667368" y="4245425"/>
          <a:ext cx="4436535" cy="196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TextBox 99">
            <a:hlinkClick r:id="" action="ppaction://noaction"/>
          </p:cNvPr>
          <p:cNvSpPr txBox="1"/>
          <p:nvPr/>
        </p:nvSpPr>
        <p:spPr>
          <a:xfrm>
            <a:off x="4578908" y="3933055"/>
            <a:ext cx="465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ОТКАЗОВ  2кв  </a:t>
            </a: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763</Words>
  <Application>Microsoft Office PowerPoint</Application>
  <PresentationFormat>Экран (4:3)</PresentationFormat>
  <Paragraphs>132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Тема11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ГРАУ</dc:creator>
  <cp:lastModifiedBy>Татурин Юрий</cp:lastModifiedBy>
  <cp:revision>181</cp:revision>
  <cp:lastPrinted>2023-08-28T13:23:10Z</cp:lastPrinted>
  <dcterms:created xsi:type="dcterms:W3CDTF">2014-12-27T18:53:45Z</dcterms:created>
  <dcterms:modified xsi:type="dcterms:W3CDTF">2023-08-28T13:37:02Z</dcterms:modified>
</cp:coreProperties>
</file>